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9" r:id="rId3"/>
    <p:sldId id="262" r:id="rId4"/>
    <p:sldId id="271" r:id="rId5"/>
    <p:sldId id="270" r:id="rId6"/>
    <p:sldId id="263" r:id="rId7"/>
    <p:sldId id="272" r:id="rId8"/>
    <p:sldId id="273" r:id="rId9"/>
    <p:sldId id="266" r:id="rId10"/>
    <p:sldId id="2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95"/>
    <p:restoredTop sz="96371"/>
  </p:normalViewPr>
  <p:slideViewPr>
    <p:cSldViewPr snapToGrid="0" snapToObjects="1">
      <p:cViewPr varScale="1">
        <p:scale>
          <a:sx n="99" d="100"/>
          <a:sy n="99" d="100"/>
        </p:scale>
        <p:origin x="208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8E9A0D-6E4C-734A-8179-DE93C986143D}" type="datetimeFigureOut">
              <a:rPr lang="en-US" smtClean="0"/>
              <a:t>4/19/20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F9198-BF5A-0749-89B9-A21348EEE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43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Multicollinearity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because it undermines the statistical significance of an independent variable. Other things being equal, the larger the standard error of a regression coefficient, the less likely it is that this coefficient will be statistically significant.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F9198-BF5A-0749-89B9-A21348EEEE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3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47D4-9BB9-D447-8840-F403B3E72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9A80B-7CE8-A34D-8B11-A3FB05F9E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15E94-A38C-9B44-B8D1-26F782FFB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4162-6285-9542-9D17-9A615B8C516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E3496-0F38-5047-A27B-C9B2BAE7A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C8886-BB09-9947-8378-9D0568E8E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95907-F3EE-6744-AD28-520A8F8C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43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9A743-8293-1B40-BC0B-A0804EAF1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8FB30-0A5B-F846-9711-D09C528CE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731F7-E4D3-3340-966C-AEAAE0AF8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4162-6285-9542-9D17-9A615B8C516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E39B1-1F6E-9A44-8910-68A56D1B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5FA89-DF54-204A-95DC-1F03950DF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95907-F3EE-6744-AD28-520A8F8C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41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1C54A4-2823-2449-A104-0CDFDF6DAC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96190-E0D3-CC4A-9229-7193AD48B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25082-9E0E-3148-8747-F703F80A0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4162-6285-9542-9D17-9A615B8C516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71649-4198-764E-95E9-9BB85B8FF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157C5-8DE0-804A-88A5-8BD76931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95907-F3EE-6744-AD28-520A8F8C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08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AC64-1A93-AF4C-B4F2-78FC52F4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0BED8-CF24-A148-A320-448A91808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62477-D802-7747-8C2F-D4DC5DAE8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4162-6285-9542-9D17-9A615B8C516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FA258-BD67-604C-8E23-891C4119C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B99CD-F5D9-E447-A809-BF6AD75EA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95907-F3EE-6744-AD28-520A8F8C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88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415-C118-3E4A-80E5-7B4CF86D9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B9EC5-18B8-6644-A872-BC847710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F02FC-F6C7-874A-ADAD-7FA54E1CE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4162-6285-9542-9D17-9A615B8C516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EECEB-9FEA-5A47-866B-8C59A9076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F7C97-2F1F-AF4F-95D1-385C6D4FE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95907-F3EE-6744-AD28-520A8F8C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20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6B337-D186-3549-BA8F-958243605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87235-AEBA-814D-892B-63BE42F5D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853AC-2254-A14E-85C8-7D52CC5D8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DB18D-51AC-DB4B-B7B1-8CAED0C73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4162-6285-9542-9D17-9A615B8C516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5E0C-8383-1349-A350-CE1BEA1EF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F4405-A700-0C4F-8334-9AFC67055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95907-F3EE-6744-AD28-520A8F8C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9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D9C5C-314F-4D4F-92FE-2882D2A57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A7C3B-DDBC-9F4C-9A1B-E4ED2EF55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B438E-1BE5-F74D-8545-769A6F58A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7BB881-CB94-6F47-BEA4-3824DBDC11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68BAD6-0BD3-4746-BD67-7ED67B3BF2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640665-8385-854A-98EE-DCEE1FF01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4162-6285-9542-9D17-9A615B8C516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90E38C-16A7-4543-8D1F-0A7627204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7556B8-D544-7F4E-834C-72EC33200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95907-F3EE-6744-AD28-520A8F8C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13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8392C-D7D0-DE47-90BC-3A2C5D1D4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AFB3B6-9D1B-3048-AEAF-97F0FBBFC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4162-6285-9542-9D17-9A615B8C516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D5D4F-FEC9-FF4F-BF49-962AB6B09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F5786-5E69-9343-8ED0-3FC376C2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95907-F3EE-6744-AD28-520A8F8C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49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000418-D74C-7644-B5A6-8C3EE8B3D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4162-6285-9542-9D17-9A615B8C516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373222-80F8-4F42-93A8-10BF04E1F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56FFD-3C8A-9D4E-8AAE-F32462C87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95907-F3EE-6744-AD28-520A8F8C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09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CBC93-1B37-2D45-9E07-F22F5144D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0DCB2-7B25-3348-9043-C187DE32B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147E0-064A-DA47-A8ED-1A34D83DAE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6E8C90-956E-6543-A1A6-2D076072F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4162-6285-9542-9D17-9A615B8C516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8F4EB-8079-EA49-A870-56EB5420A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81424-7C03-2543-9A09-3CC399B4D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95907-F3EE-6744-AD28-520A8F8C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3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BAB3-7C84-C843-B074-8609CB5A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368968-2694-864E-8136-D01D3A8877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66FD1-2ADB-0C42-B0F7-0AFE84444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7B785-E753-014F-8542-CEC50E7C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4162-6285-9542-9D17-9A615B8C516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9E35F-1FEC-4B43-A5F2-4FFF1963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FE2DB-7C1F-174D-9198-79A1BCBBC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95907-F3EE-6744-AD28-520A8F8C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6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BB8C3B-8799-C74D-8DD5-FF137333B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9870B-B5C9-F340-8CC1-ECC1E7573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D8A53-0D57-B141-865C-B06D6258F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14162-6285-9542-9D17-9A615B8C516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593B2-1E66-654C-9908-2EE01B469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BF4E3-A800-DF42-8C1D-DEB1AEF915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95907-F3EE-6744-AD28-520A8F8C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24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F0E389-22C8-884C-A553-4535DF92C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9641" y="3584660"/>
            <a:ext cx="4805996" cy="1297115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2800" dirty="0">
                <a:solidFill>
                  <a:srgbClr val="000000"/>
                </a:solidFill>
              </a:rPr>
              <a:t>Employee Attrition Case Study</a:t>
            </a:r>
            <a:br>
              <a:rPr lang="en-US" sz="2800" dirty="0">
                <a:solidFill>
                  <a:srgbClr val="000000"/>
                </a:solidFill>
              </a:rPr>
            </a:br>
            <a:br>
              <a:rPr lang="en-US" sz="2800" dirty="0">
                <a:solidFill>
                  <a:srgbClr val="000000"/>
                </a:solidFill>
              </a:rPr>
            </a:br>
            <a:r>
              <a:rPr lang="en-US" sz="2800" dirty="0">
                <a:solidFill>
                  <a:srgbClr val="000000"/>
                </a:solidFill>
              </a:rPr>
              <a:t>Akbar </a:t>
            </a:r>
            <a:r>
              <a:rPr lang="en-US" sz="2800" dirty="0" err="1">
                <a:solidFill>
                  <a:srgbClr val="000000"/>
                </a:solidFill>
              </a:rPr>
              <a:t>Thobani</a:t>
            </a:r>
            <a:br>
              <a:rPr lang="en-US" sz="2800" dirty="0">
                <a:solidFill>
                  <a:srgbClr val="000000"/>
                </a:solidFill>
              </a:rPr>
            </a:br>
            <a:r>
              <a:rPr lang="en-US" sz="2800" dirty="0">
                <a:solidFill>
                  <a:srgbClr val="000000"/>
                </a:solidFill>
              </a:rPr>
              <a:t>DDS 6306</a:t>
            </a:r>
          </a:p>
        </p:txBody>
      </p:sp>
      <p:sp>
        <p:nvSpPr>
          <p:cNvPr id="17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2148A6-2981-3840-AF68-E24D30964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70" y="2508123"/>
            <a:ext cx="4141760" cy="2756153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66941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C47CB-54FE-2445-8477-7B2F0ECB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324" y="250923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7873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E48BF9-0EBF-4696-BFC8-8499052FC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" y="0"/>
            <a:ext cx="10515600" cy="1325563"/>
          </a:xfrm>
        </p:spPr>
        <p:txBody>
          <a:bodyPr/>
          <a:lstStyle/>
          <a:p>
            <a:r>
              <a:rPr lang="en-US" b="1" dirty="0">
                <a:ln w="0"/>
                <a:solidFill>
                  <a:schemeClr val="accent1"/>
                </a:solidFill>
                <a:effectLst/>
                <a:latin typeface="Source Sans Pro Black" panose="020B0803030403020204" pitchFamily="34" charset="0"/>
                <a:ea typeface="Source Sans Pro Black" panose="020B0803030403020204" pitchFamily="34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143660-B5AB-494F-BFB6-E0CF74787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137" y="3765706"/>
            <a:ext cx="10515600" cy="2532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Project Deliverables and Requirements:</a:t>
            </a:r>
          </a:p>
          <a:p>
            <a:r>
              <a:rPr lang="en-US" sz="1800" dirty="0"/>
              <a:t>Any trends related to Job Role</a:t>
            </a:r>
          </a:p>
          <a:p>
            <a:r>
              <a:rPr lang="en-US" sz="1800" dirty="0"/>
              <a:t>Build a classification model to predict attrition with a minimum accuracy of 60%</a:t>
            </a:r>
          </a:p>
          <a:p>
            <a:r>
              <a:rPr lang="en-US" sz="1800" dirty="0"/>
              <a:t>Build regression model with RMSE &lt; $3000 to predict monthly income</a:t>
            </a:r>
          </a:p>
          <a:p>
            <a:r>
              <a:rPr lang="en-US" sz="1800" dirty="0"/>
              <a:t>Generate prediction for provided datasets</a:t>
            </a:r>
          </a:p>
          <a:p>
            <a:r>
              <a:rPr lang="en-US" sz="1800" dirty="0"/>
              <a:t>Highlight top 3 factors that lead to attrition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B66DED-B199-4145-A115-FE6C555A58FA}"/>
              </a:ext>
            </a:extLst>
          </p:cNvPr>
          <p:cNvSpPr txBox="1"/>
          <p:nvPr/>
        </p:nvSpPr>
        <p:spPr>
          <a:xfrm>
            <a:off x="600137" y="2459882"/>
            <a:ext cx="54958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Method:</a:t>
            </a:r>
          </a:p>
          <a:p>
            <a:r>
              <a:rPr lang="en-US" dirty="0"/>
              <a:t>Using R analyze employee attrition data and find insights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71FE28-50A0-5E46-B1C5-9CD5655DFB4E}"/>
              </a:ext>
            </a:extLst>
          </p:cNvPr>
          <p:cNvSpPr txBox="1"/>
          <p:nvPr/>
        </p:nvSpPr>
        <p:spPr>
          <a:xfrm>
            <a:off x="498859" y="1246391"/>
            <a:ext cx="10718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Problem Statement : </a:t>
            </a:r>
            <a:r>
              <a:rPr lang="en-US" dirty="0"/>
              <a:t>Uncover insights and trends specific to Job Roles within the company and how those factors contribute to turnover/attrition. </a:t>
            </a:r>
          </a:p>
        </p:txBody>
      </p:sp>
    </p:spTree>
    <p:extLst>
      <p:ext uri="{BB962C8B-B14F-4D97-AF65-F5344CB8AC3E}">
        <p14:creationId xmlns:p14="http://schemas.microsoft.com/office/powerpoint/2010/main" val="3400762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B66DF70-7E0C-2F4B-99A1-CFAB982DC98F}"/>
              </a:ext>
            </a:extLst>
          </p:cNvPr>
          <p:cNvSpPr txBox="1"/>
          <p:nvPr/>
        </p:nvSpPr>
        <p:spPr>
          <a:xfrm>
            <a:off x="5414146" y="5123894"/>
            <a:ext cx="6258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Sales Executives make up 23% of the total labor force followed by Research Scientist 19% and Lab Tech at 17%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99BA62-90EA-4BB0-B83C-5F4657624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81" y="91993"/>
            <a:ext cx="7308272" cy="786782"/>
          </a:xfrm>
        </p:spPr>
        <p:txBody>
          <a:bodyPr>
            <a:normAutofit/>
          </a:bodyPr>
          <a:lstStyle/>
          <a:p>
            <a:r>
              <a:rPr lang="en-US" sz="2800" dirty="0">
                <a:ln w="0"/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Source Sans Pro Black" panose="020B0803030403020204" pitchFamily="34" charset="0"/>
              </a:rPr>
              <a:t>Exploratory 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C6E692-71DF-CE4C-82DF-B93DC5A3F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41" y="1681869"/>
            <a:ext cx="4103447" cy="25324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FC485A-FCFC-6543-A635-B98032329A36}"/>
              </a:ext>
            </a:extLst>
          </p:cNvPr>
          <p:cNvSpPr/>
          <p:nvPr/>
        </p:nvSpPr>
        <p:spPr>
          <a:xfrm>
            <a:off x="378527" y="3997153"/>
            <a:ext cx="33775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More than 80% of the training dataset consist of employees who are still retained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6252D-E78F-AD48-A3CD-B8A63C471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427" y="950687"/>
            <a:ext cx="6473015" cy="399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07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B66DF70-7E0C-2F4B-99A1-CFAB982DC98F}"/>
              </a:ext>
            </a:extLst>
          </p:cNvPr>
          <p:cNvSpPr txBox="1"/>
          <p:nvPr/>
        </p:nvSpPr>
        <p:spPr>
          <a:xfrm>
            <a:off x="5531427" y="4780397"/>
            <a:ext cx="6258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% wise Sales Representative, Sales Executive, Research Scientist and Lab Technician all seems to have high attrition rate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99BA62-90EA-4BB0-B83C-5F4657624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81" y="91993"/>
            <a:ext cx="7308272" cy="786782"/>
          </a:xfrm>
        </p:spPr>
        <p:txBody>
          <a:bodyPr>
            <a:norm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/>
                <a:latin typeface="+mn-lt"/>
                <a:ea typeface="Source Sans Pro Black" panose="020B0803030403020204" pitchFamily="34" charset="0"/>
              </a:rPr>
              <a:t>Job Role And Attrition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FC485A-FCFC-6543-A635-B98032329A36}"/>
              </a:ext>
            </a:extLst>
          </p:cNvPr>
          <p:cNvSpPr/>
          <p:nvPr/>
        </p:nvSpPr>
        <p:spPr>
          <a:xfrm>
            <a:off x="624301" y="4472620"/>
            <a:ext cx="33775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Job Role by % of Total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5B3A9-64F3-744A-9DCA-83489083B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23" y="352018"/>
            <a:ext cx="6754277" cy="4168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127348-9035-2F46-86CA-1844765A0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8" y="1043897"/>
            <a:ext cx="5365618" cy="331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70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BA363-E5C8-F14D-BB42-424B816AD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5"/>
          <a:stretch/>
        </p:blipFill>
        <p:spPr>
          <a:xfrm>
            <a:off x="4001985" y="1301264"/>
            <a:ext cx="8190015" cy="534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0924EE-E078-0940-BA93-93709D2CA669}"/>
              </a:ext>
            </a:extLst>
          </p:cNvPr>
          <p:cNvSpPr/>
          <p:nvPr/>
        </p:nvSpPr>
        <p:spPr>
          <a:xfrm>
            <a:off x="247352" y="156214"/>
            <a:ext cx="86116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Co-relation Matrix 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View possible multicollinearity between variables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32D1D68-F74C-9B45-96F3-27F948227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320660"/>
              </p:ext>
            </p:extLst>
          </p:nvPr>
        </p:nvGraphicFramePr>
        <p:xfrm>
          <a:off x="313972" y="1985494"/>
          <a:ext cx="4239200" cy="357124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19600">
                  <a:extLst>
                    <a:ext uri="{9D8B030D-6E8A-4147-A177-3AD203B41FA5}">
                      <a16:colId xmlns:a16="http://schemas.microsoft.com/office/drawing/2014/main" val="4053750941"/>
                    </a:ext>
                  </a:extLst>
                </a:gridCol>
                <a:gridCol w="2119600">
                  <a:extLst>
                    <a:ext uri="{9D8B030D-6E8A-4147-A177-3AD203B41FA5}">
                      <a16:colId xmlns:a16="http://schemas.microsoft.com/office/drawing/2014/main" val="564894242"/>
                    </a:ext>
                  </a:extLst>
                </a:gridCol>
              </a:tblGrid>
              <a:tr h="59520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762483"/>
                  </a:ext>
                </a:extLst>
              </a:tr>
              <a:tr h="5952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Monthly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Job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408932"/>
                  </a:ext>
                </a:extLst>
              </a:tr>
              <a:tr h="5952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 Salary Hike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Performance Rating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495001"/>
                  </a:ext>
                </a:extLst>
              </a:tr>
              <a:tr h="5952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Working 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Job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525415"/>
                  </a:ext>
                </a:extLst>
              </a:tr>
              <a:tr h="5952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Working 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772389"/>
                  </a:ext>
                </a:extLst>
              </a:tr>
              <a:tr h="5952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Years In Current 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Working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259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1347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84D906-B1B7-44F5-B14A-A2192D6D1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98902"/>
          </a:xfrm>
        </p:spPr>
        <p:txBody>
          <a:bodyPr>
            <a:normAutofit/>
          </a:bodyPr>
          <a:lstStyle/>
          <a:p>
            <a:r>
              <a:rPr lang="en-US" sz="3200" dirty="0">
                <a:ln w="0"/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Source Sans Pro Black" panose="020B0803030403020204" pitchFamily="34" charset="0"/>
              </a:rPr>
              <a:t>Model Evaluation Metrics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F04771-92EC-464D-BF5B-BD0E58D740BD}"/>
              </a:ext>
            </a:extLst>
          </p:cNvPr>
          <p:cNvSpPr txBox="1"/>
          <p:nvPr/>
        </p:nvSpPr>
        <p:spPr>
          <a:xfrm>
            <a:off x="527673" y="1865376"/>
            <a:ext cx="109023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Accuracy – How often overall prediction is correct</a:t>
            </a:r>
          </a:p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Sensitivity – How often does it correctly predict attrition ?</a:t>
            </a:r>
          </a:p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Specificity – How often does it correctly predict retention ?</a:t>
            </a:r>
          </a:p>
          <a:p>
            <a:pPr algn="ctr"/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766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A7D5BA-064F-1748-84F5-A916ED579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1" y="1418886"/>
            <a:ext cx="3781054" cy="53292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303B9F-6D85-E947-9A52-26FEE3C97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891" y="790807"/>
            <a:ext cx="4357914" cy="2689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5A5816-07D5-4041-A9EF-50C03FD5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022" y="3089167"/>
            <a:ext cx="2753486" cy="37688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3590E7-6E7D-3048-B883-0C8B2CF5F963}"/>
              </a:ext>
            </a:extLst>
          </p:cNvPr>
          <p:cNvSpPr txBox="1"/>
          <p:nvPr/>
        </p:nvSpPr>
        <p:spPr>
          <a:xfrm>
            <a:off x="0" y="37057"/>
            <a:ext cx="5258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Various Models Tested for Attrition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7D7445-5B13-CF4D-97BE-4E088C4F8982}"/>
              </a:ext>
            </a:extLst>
          </p:cNvPr>
          <p:cNvSpPr txBox="1"/>
          <p:nvPr/>
        </p:nvSpPr>
        <p:spPr>
          <a:xfrm>
            <a:off x="2327564" y="790807"/>
            <a:ext cx="1858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Knn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Classification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8FBAE1-1124-9446-B3D7-4A0580137496}"/>
              </a:ext>
            </a:extLst>
          </p:cNvPr>
          <p:cNvSpPr txBox="1"/>
          <p:nvPr/>
        </p:nvSpPr>
        <p:spPr>
          <a:xfrm>
            <a:off x="7759144" y="323903"/>
            <a:ext cx="263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Naïve Bayes Classification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5F0553-CEE7-364C-B974-5B524A20EC62}"/>
              </a:ext>
            </a:extLst>
          </p:cNvPr>
          <p:cNvCxnSpPr/>
          <p:nvPr/>
        </p:nvCxnSpPr>
        <p:spPr>
          <a:xfrm>
            <a:off x="5902779" y="375756"/>
            <a:ext cx="0" cy="6209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5757EB5-86F5-6748-B101-490150D1D692}"/>
              </a:ext>
            </a:extLst>
          </p:cNvPr>
          <p:cNvSpPr/>
          <p:nvPr/>
        </p:nvSpPr>
        <p:spPr>
          <a:xfrm>
            <a:off x="6804891" y="3089167"/>
            <a:ext cx="4699250" cy="36589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03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D3590E7-6E7D-3048-B883-0C8B2CF5F963}"/>
              </a:ext>
            </a:extLst>
          </p:cNvPr>
          <p:cNvSpPr txBox="1"/>
          <p:nvPr/>
        </p:nvSpPr>
        <p:spPr>
          <a:xfrm>
            <a:off x="0" y="37057"/>
            <a:ext cx="10446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Multiple Linear Regression Model Used for Monthly Income Prediction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7D7445-5B13-CF4D-97BE-4E088C4F8982}"/>
              </a:ext>
            </a:extLst>
          </p:cNvPr>
          <p:cNvSpPr txBox="1"/>
          <p:nvPr/>
        </p:nvSpPr>
        <p:spPr>
          <a:xfrm>
            <a:off x="3964768" y="596932"/>
            <a:ext cx="3395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Multiple Linear Regression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221A06-D895-2F48-AF9D-0EEAAAEEA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603" y="966264"/>
            <a:ext cx="4273343" cy="26372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4838A9-6C40-3E43-9DF2-9B0523DA2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940" y="3875049"/>
            <a:ext cx="4273343" cy="2637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DCD6A-A853-9442-8B44-BFE46DB12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93" y="1267346"/>
            <a:ext cx="4605729" cy="50636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134018-C958-DC41-8A9C-9F693BCA345B}"/>
              </a:ext>
            </a:extLst>
          </p:cNvPr>
          <p:cNvSpPr/>
          <p:nvPr/>
        </p:nvSpPr>
        <p:spPr>
          <a:xfrm>
            <a:off x="89210" y="5430644"/>
            <a:ext cx="5341434" cy="10816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67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4296F1-B6BF-4735-9F54-AC818D25F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84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ln w="0"/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Source Sans Pro Black" panose="020B0803030403020204" pitchFamily="34" charset="0"/>
              </a:rPr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C8C261-4DB0-4ECE-99E1-9638EBB56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85" y="1325563"/>
            <a:ext cx="11315218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Sales Representative role seems to have the highest attrition, followed sales executive and research scientist while Research Director has the lowest attrition %</a:t>
            </a:r>
          </a:p>
          <a:p>
            <a:r>
              <a:rPr lang="en-US" sz="2000" dirty="0"/>
              <a:t>Job level, age, years since promotion and years at company seems to have higher impact on monthly income</a:t>
            </a:r>
          </a:p>
          <a:p>
            <a:r>
              <a:rPr lang="en-US" sz="2000" dirty="0"/>
              <a:t>Job satisfaction, work life balance, years since last promoted seems to have the higher impact on the employee attrition</a:t>
            </a:r>
          </a:p>
          <a:p>
            <a:r>
              <a:rPr lang="en-US" sz="2000" dirty="0"/>
              <a:t>Employee making less that $5000 have highest attrition</a:t>
            </a:r>
          </a:p>
          <a:p>
            <a:r>
              <a:rPr lang="en-US" sz="2000" dirty="0"/>
              <a:t>Using Naïve Bayes we were able to identify employee attrition with 81% accuracy </a:t>
            </a:r>
          </a:p>
          <a:p>
            <a:r>
              <a:rPr lang="en-US" sz="2000" dirty="0"/>
              <a:t>However to predict monthly income we used Multiple Linear Regression and with adjusted R square of  0.945 and RMSE &lt; $1100 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42861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362</Words>
  <Application>Microsoft Macintosh PowerPoint</Application>
  <PresentationFormat>Widescreen</PresentationFormat>
  <Paragraphs>50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Source Sans Pro Black</vt:lpstr>
      <vt:lpstr>Office Theme</vt:lpstr>
      <vt:lpstr>Employee Attrition Case Study  Akbar Thobani DDS 6306</vt:lpstr>
      <vt:lpstr>Introduction</vt:lpstr>
      <vt:lpstr>Exploratory Data Analysis</vt:lpstr>
      <vt:lpstr>Job Role And Attrition</vt:lpstr>
      <vt:lpstr>PowerPoint Presentation</vt:lpstr>
      <vt:lpstr>Model Evaluation Metrics</vt:lpstr>
      <vt:lpstr>PowerPoint Presentation</vt:lpstr>
      <vt:lpstr>PowerPoint Presentation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Attrition Case Study Akbar Thobani DDS 6306</dc:title>
  <dc:creator>Thobani, Akbar {PEP}</dc:creator>
  <cp:lastModifiedBy>Thobani, Akbar {PEP}</cp:lastModifiedBy>
  <cp:revision>19</cp:revision>
  <dcterms:created xsi:type="dcterms:W3CDTF">2020-04-19T15:45:55Z</dcterms:created>
  <dcterms:modified xsi:type="dcterms:W3CDTF">2020-04-19T21:03:05Z</dcterms:modified>
</cp:coreProperties>
</file>